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50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C592EB-F6D7-441D-AA59-604923E64C1C}" type="datetimeFigureOut">
              <a:rPr lang="cs-CZ" smtClean="0"/>
              <a:t>07.02.2023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22D95D-9577-48E7-9081-E7263BDE991D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2D95D-9577-48E7-9081-E7263BDE991D}" type="slidenum">
              <a:rPr lang="cs-CZ" smtClean="0"/>
              <a:t>19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2D95D-9577-48E7-9081-E7263BDE991D}" type="slidenum">
              <a:rPr lang="cs-CZ" smtClean="0"/>
              <a:t>21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2222E-96B8-4EC1-95A9-BBA994D683B4}" type="datetimeFigureOut">
              <a:rPr lang="cs-CZ" smtClean="0"/>
              <a:t>07.02.2023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3D6BB-83A9-4EBA-A9EC-C0599880263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2222E-96B8-4EC1-95A9-BBA994D683B4}" type="datetimeFigureOut">
              <a:rPr lang="cs-CZ" smtClean="0"/>
              <a:t>07.02.2023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3D6BB-83A9-4EBA-A9EC-C0599880263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2222E-96B8-4EC1-95A9-BBA994D683B4}" type="datetimeFigureOut">
              <a:rPr lang="cs-CZ" smtClean="0"/>
              <a:t>07.02.2023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3D6BB-83A9-4EBA-A9EC-C0599880263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2222E-96B8-4EC1-95A9-BBA994D683B4}" type="datetimeFigureOut">
              <a:rPr lang="cs-CZ" smtClean="0"/>
              <a:t>07.02.2023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3D6BB-83A9-4EBA-A9EC-C0599880263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2222E-96B8-4EC1-95A9-BBA994D683B4}" type="datetimeFigureOut">
              <a:rPr lang="cs-CZ" smtClean="0"/>
              <a:t>07.02.2023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3D6BB-83A9-4EBA-A9EC-C0599880263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2222E-96B8-4EC1-95A9-BBA994D683B4}" type="datetimeFigureOut">
              <a:rPr lang="cs-CZ" smtClean="0"/>
              <a:t>07.02.2023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3D6BB-83A9-4EBA-A9EC-C0599880263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2222E-96B8-4EC1-95A9-BBA994D683B4}" type="datetimeFigureOut">
              <a:rPr lang="cs-CZ" smtClean="0"/>
              <a:t>07.02.2023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3D6BB-83A9-4EBA-A9EC-C0599880263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2222E-96B8-4EC1-95A9-BBA994D683B4}" type="datetimeFigureOut">
              <a:rPr lang="cs-CZ" smtClean="0"/>
              <a:t>07.02.2023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3D6BB-83A9-4EBA-A9EC-C0599880263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2222E-96B8-4EC1-95A9-BBA994D683B4}" type="datetimeFigureOut">
              <a:rPr lang="cs-CZ" smtClean="0"/>
              <a:t>07.02.2023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3D6BB-83A9-4EBA-A9EC-C0599880263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2222E-96B8-4EC1-95A9-BBA994D683B4}" type="datetimeFigureOut">
              <a:rPr lang="cs-CZ" smtClean="0"/>
              <a:t>07.02.2023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3D6BB-83A9-4EBA-A9EC-C0599880263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2222E-96B8-4EC1-95A9-BBA994D683B4}" type="datetimeFigureOut">
              <a:rPr lang="cs-CZ" smtClean="0"/>
              <a:t>07.02.2023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3D6BB-83A9-4EBA-A9EC-C0599880263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2222E-96B8-4EC1-95A9-BBA994D683B4}" type="datetimeFigureOut">
              <a:rPr lang="cs-CZ" smtClean="0"/>
              <a:t>07.02.2023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3D6BB-83A9-4EBA-A9EC-C05998802633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paprsek.eu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mailto:leitnerova.jana@kr-jihomoravsky.cz" TargetMode="Externa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31640" y="3356992"/>
            <a:ext cx="6440760" cy="2281808"/>
          </a:xfrm>
        </p:spPr>
        <p:txBody>
          <a:bodyPr>
            <a:normAutofit lnSpcReduction="10000"/>
          </a:bodyPr>
          <a:lstStyle/>
          <a:p>
            <a:r>
              <a:rPr lang="cs-CZ" dirty="0"/>
              <a:t>K Čihadlu 679, Velké Opatovice</a:t>
            </a:r>
          </a:p>
          <a:p>
            <a:r>
              <a:rPr lang="cs-CZ" dirty="0">
                <a:hlinkClick r:id="rId2"/>
              </a:rPr>
              <a:t>www.paprsek.</a:t>
            </a:r>
            <a:r>
              <a:rPr lang="cs-CZ" dirty="0" err="1">
                <a:hlinkClick r:id="rId2"/>
              </a:rPr>
              <a:t>eu</a:t>
            </a:r>
            <a:endParaRPr lang="cs-CZ" dirty="0"/>
          </a:p>
          <a:p>
            <a:r>
              <a:rPr lang="cs-CZ" dirty="0"/>
              <a:t>Tel.601130283</a:t>
            </a:r>
          </a:p>
          <a:p>
            <a:r>
              <a:rPr lang="cs-CZ" dirty="0"/>
              <a:t>Bc. Marie Wetterová - ředitel</a:t>
            </a:r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462" y="144463"/>
            <a:ext cx="8748018" cy="3788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Kritéria pro výběr lokality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91264" cy="5112567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/>
              <a:t>Hustota obyvatel v dané obci </a:t>
            </a:r>
            <a:r>
              <a:rPr lang="cs-CZ" dirty="0"/>
              <a:t>- nesmí být shromažďovány služby pro osoby se zdravotním postižením v jednom místě</a:t>
            </a:r>
          </a:p>
          <a:p>
            <a:r>
              <a:rPr lang="cs-CZ" b="1" dirty="0"/>
              <a:t>Občanská vybavenost </a:t>
            </a:r>
            <a:r>
              <a:rPr lang="cs-CZ" dirty="0"/>
              <a:t>- domácnost je umístěna tak, že jsou z ní dostupné další běžné veřejné služby (škola, úřad, pošta, obchody, lékař, </a:t>
            </a:r>
            <a:r>
              <a:rPr lang="cs-CZ" dirty="0" err="1"/>
              <a:t>lékarna</a:t>
            </a:r>
            <a:r>
              <a:rPr lang="cs-CZ" dirty="0"/>
              <a:t>, sportoviště)</a:t>
            </a:r>
          </a:p>
          <a:p>
            <a:pPr lvl="0"/>
            <a:r>
              <a:rPr lang="cs-CZ" b="1" dirty="0"/>
              <a:t>V místě chybí sociální služba </a:t>
            </a:r>
            <a:r>
              <a:rPr lang="cs-CZ" dirty="0"/>
              <a:t>a budoucí klienti mají k dané lokalitě vazbu</a:t>
            </a:r>
          </a:p>
          <a:p>
            <a:pPr lvl="0"/>
            <a:endParaRPr lang="cs-CZ" dirty="0"/>
          </a:p>
          <a:p>
            <a:pPr lvl="0">
              <a:buNone/>
            </a:pPr>
            <a:r>
              <a:rPr lang="cs-CZ" dirty="0"/>
              <a:t>Jako vhodné byly vybrány územní celky s více než 600 obyvateli, v dojezdové vzdálenosti do 30km od Velkých </a:t>
            </a:r>
            <a:r>
              <a:rPr lang="cs-CZ" dirty="0" err="1"/>
              <a:t>Opatovic</a:t>
            </a:r>
            <a:r>
              <a:rPr lang="cs-CZ" dirty="0"/>
              <a:t>, se základní infrastrukturou (Boskovice, Letovice, </a:t>
            </a:r>
            <a:r>
              <a:rPr lang="cs-CZ" dirty="0" err="1"/>
              <a:t>Svitávka</a:t>
            </a:r>
            <a:r>
              <a:rPr lang="cs-CZ" dirty="0"/>
              <a:t>, Kunštát, </a:t>
            </a:r>
            <a:r>
              <a:rPr lang="cs-CZ" dirty="0" err="1"/>
              <a:t>Lysice</a:t>
            </a:r>
            <a:r>
              <a:rPr lang="cs-CZ" dirty="0"/>
              <a:t>, </a:t>
            </a:r>
            <a:r>
              <a:rPr lang="cs-CZ" dirty="0" err="1"/>
              <a:t>Olešnice</a:t>
            </a:r>
            <a:r>
              <a:rPr lang="cs-CZ" dirty="0"/>
              <a:t>, Benešov, </a:t>
            </a:r>
            <a:r>
              <a:rPr lang="cs-CZ" dirty="0" err="1"/>
              <a:t>Knínice</a:t>
            </a:r>
            <a:r>
              <a:rPr lang="cs-CZ" dirty="0"/>
              <a:t>….).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Místo výstavby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Ulice V lávkách </a:t>
            </a:r>
            <a:r>
              <a:rPr lang="cs-CZ" dirty="0" err="1"/>
              <a:t>parc</a:t>
            </a:r>
            <a:r>
              <a:rPr lang="cs-CZ" dirty="0"/>
              <a:t>. č. 1682/42, 1682/5, 1682/6, 1682/7</a:t>
            </a:r>
          </a:p>
          <a:p>
            <a:pPr>
              <a:buNone/>
            </a:pPr>
            <a:endParaRPr lang="cs-CZ" dirty="0"/>
          </a:p>
        </p:txBody>
      </p:sp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4211960" y="2492896"/>
          <a:ext cx="28067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9" name="Acrobat Document" r:id="rId3" imgW="5248225" imgH="7600817" progId="AcroExch.Document.DC">
                  <p:embed/>
                </p:oleObj>
              </mc:Choice>
              <mc:Fallback>
                <p:oleObj name="Acrobat Document" r:id="rId3" imgW="5248225" imgH="7600817" progId="AcroExch.Document.DC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960" y="2492896"/>
                        <a:ext cx="28067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bude stavba vypadat?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84784"/>
          </a:xfrm>
        </p:spPr>
        <p:txBody>
          <a:bodyPr>
            <a:normAutofit fontScale="92500"/>
          </a:bodyPr>
          <a:lstStyle/>
          <a:p>
            <a:r>
              <a:rPr lang="cs-CZ" dirty="0"/>
              <a:t>Dva přízemní rodinné domy typu Bungalov, buď samostatně stojící, nebo spojené do dvojdomku s bezbariérovou úpravou uvnitř i venku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284984"/>
            <a:ext cx="3679097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 descr="_DSC58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7215" y="3573016"/>
            <a:ext cx="3858019" cy="257522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lnSpcReduction="10000"/>
          </a:bodyPr>
          <a:lstStyle/>
          <a:p>
            <a:r>
              <a:rPr lang="cs-CZ" dirty="0"/>
              <a:t>V každém domě (domácnosti)  4-6 klientů v jednolůžkových pokojích – celkem 8-12</a:t>
            </a:r>
          </a:p>
          <a:p>
            <a:r>
              <a:rPr lang="cs-CZ" dirty="0"/>
              <a:t>V každém domě bude společný obytný prostor (kuchyň, jídelna, obývací pokoj)</a:t>
            </a:r>
          </a:p>
          <a:p>
            <a:r>
              <a:rPr lang="cs-CZ" dirty="0"/>
              <a:t>V každém domě se počítá s místem pro terapeutickou činnost, rehabilitaci a aktivizaci</a:t>
            </a:r>
          </a:p>
          <a:p>
            <a:r>
              <a:rPr lang="cs-CZ" dirty="0"/>
              <a:t>V každém domě budou minimálně dvě koupelny a toalety se specifickým vybavením pro osoby s vysokou mírou podpory</a:t>
            </a:r>
          </a:p>
          <a:p>
            <a:r>
              <a:rPr lang="cs-CZ" dirty="0"/>
              <a:t>Venku se počítá s venkovními pergolami a zastíněnými terasami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Jak bude zajištěna péče o klienty?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1115616" y="1600200"/>
          <a:ext cx="7488832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444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3853">
                <a:tc>
                  <a:txBody>
                    <a:bodyPr/>
                    <a:lstStyle/>
                    <a:p>
                      <a:r>
                        <a:rPr lang="cs-CZ" dirty="0"/>
                        <a:t>Typová pozice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Úvazek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853">
                <a:tc>
                  <a:txBody>
                    <a:bodyPr/>
                    <a:lstStyle/>
                    <a:p>
                      <a:r>
                        <a:rPr lang="cs-CZ" dirty="0"/>
                        <a:t>Ředitel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0,11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853">
                <a:tc>
                  <a:txBody>
                    <a:bodyPr/>
                    <a:lstStyle/>
                    <a:p>
                      <a:r>
                        <a:rPr lang="cs-CZ" dirty="0"/>
                        <a:t>Ekonom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0,11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853">
                <a:tc>
                  <a:txBody>
                    <a:bodyPr/>
                    <a:lstStyle/>
                    <a:p>
                      <a:r>
                        <a:rPr lang="cs-CZ" dirty="0"/>
                        <a:t>Personalista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0,11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3853">
                <a:tc>
                  <a:txBody>
                    <a:bodyPr/>
                    <a:lstStyle/>
                    <a:p>
                      <a:r>
                        <a:rPr lang="cs-CZ" dirty="0"/>
                        <a:t>Účetní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0,19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3853">
                <a:tc>
                  <a:txBody>
                    <a:bodyPr/>
                    <a:lstStyle/>
                    <a:p>
                      <a:r>
                        <a:rPr lang="cs-CZ" dirty="0"/>
                        <a:t>Údržba + úklid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3853">
                <a:tc>
                  <a:txBody>
                    <a:bodyPr/>
                    <a:lstStyle/>
                    <a:p>
                      <a:r>
                        <a:rPr lang="cs-CZ" dirty="0"/>
                        <a:t>Pracovník přímé péče a aktivizační</a:t>
                      </a:r>
                      <a:r>
                        <a:rPr lang="cs-CZ" baseline="0" dirty="0"/>
                        <a:t> pracovník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10,5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3853">
                <a:tc>
                  <a:txBody>
                    <a:bodyPr/>
                    <a:lstStyle/>
                    <a:p>
                      <a:r>
                        <a:rPr lang="cs-CZ" dirty="0"/>
                        <a:t>Sociální pracovník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3853">
                <a:tc>
                  <a:txBody>
                    <a:bodyPr/>
                    <a:lstStyle/>
                    <a:p>
                      <a:r>
                        <a:rPr lang="cs-CZ" dirty="0"/>
                        <a:t>Zdravotní sestra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5,5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3853">
                <a:tc>
                  <a:txBody>
                    <a:bodyPr/>
                    <a:lstStyle/>
                    <a:p>
                      <a:r>
                        <a:rPr lang="cs-CZ" dirty="0"/>
                        <a:t>Vedoucí služby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3853">
                <a:tc>
                  <a:txBody>
                    <a:bodyPr/>
                    <a:lstStyle/>
                    <a:p>
                      <a:r>
                        <a:rPr lang="cs-CZ" dirty="0"/>
                        <a:t>Celkem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19,2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Služba bude zajištěna 24hod denně každý den</a:t>
            </a:r>
          </a:p>
          <a:p>
            <a:r>
              <a:rPr lang="cs-CZ" dirty="0"/>
              <a:t>Vedle pečujícího personálu bude na směně zajištěna i služba zdravotní sestry</a:t>
            </a:r>
          </a:p>
          <a:p>
            <a:r>
              <a:rPr lang="cs-CZ" dirty="0"/>
              <a:t>K dispozici v místě poskytování bude vedoucí a sociální pracovník a pracovník zajišťující úklid a údržbu</a:t>
            </a:r>
          </a:p>
          <a:p>
            <a:r>
              <a:rPr lang="cs-CZ" dirty="0"/>
              <a:t>Ředitel,ekonom, personalista a účetní budou sídlit ve Velkých </a:t>
            </a:r>
            <a:r>
              <a:rPr lang="cs-CZ" dirty="0" err="1"/>
              <a:t>Opatovicích</a:t>
            </a:r>
            <a:r>
              <a:rPr lang="cs-CZ" dirty="0"/>
              <a:t> a vzniklá služba bude dalším místem poskytování </a:t>
            </a:r>
            <a:r>
              <a:rPr lang="cs-CZ" dirty="0" err="1"/>
              <a:t>soc</a:t>
            </a:r>
            <a:r>
              <a:rPr lang="cs-CZ" dirty="0"/>
              <a:t>. služby v rámci organizace</a:t>
            </a:r>
          </a:p>
          <a:p>
            <a:r>
              <a:rPr lang="cs-CZ" dirty="0"/>
              <a:t>Předpokládá se vznik 18 nových pracovních míst v místě poskytování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Jak bude služba finančně zajištěna?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Poskytovatel </a:t>
            </a:r>
            <a:r>
              <a:rPr lang="cs-CZ" dirty="0" err="1"/>
              <a:t>soc</a:t>
            </a:r>
            <a:r>
              <a:rPr lang="cs-CZ" dirty="0"/>
              <a:t>. služby je příspěvková organizace JMK – ekonomická stránka zajištění provozu bude pod trvalou kontrolou JMK</a:t>
            </a:r>
          </a:p>
          <a:p>
            <a:r>
              <a:rPr lang="cs-CZ" dirty="0"/>
              <a:t>Zdroje financování poskytované sociální služby – </a:t>
            </a:r>
            <a:r>
              <a:rPr lang="cs-CZ" dirty="0" err="1"/>
              <a:t>vícezdrojové</a:t>
            </a:r>
            <a:r>
              <a:rPr lang="cs-CZ" dirty="0"/>
              <a:t> financování</a:t>
            </a:r>
          </a:p>
          <a:p>
            <a:pPr>
              <a:buNone/>
            </a:pPr>
            <a:r>
              <a:rPr lang="cs-CZ" dirty="0"/>
              <a:t>	Úhrady od uživatelů služeb, úhrady od zdravotních pojišťoven, peněžní dary, příjmy z prodeje vlastních výrobků a služeb,účelové dotace ze státního rozpočtu případně bez-účelový příspěvek kraje na dokrytí vzniklých nákladů služby</a:t>
            </a:r>
          </a:p>
          <a:p>
            <a:r>
              <a:rPr lang="cs-CZ" dirty="0"/>
              <a:t>Poskytovaná služba nezatíží rozpočet města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Vliv každodenního provozu na okolí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Hlučnost – menší než hluk spojený s chodem běžné rodiny s dětmi</a:t>
            </a:r>
          </a:p>
          <a:p>
            <a:r>
              <a:rPr lang="cs-CZ" dirty="0"/>
              <a:t>Hlučnost v době výstavby – stejná jako u jiných stavebních projektů, v případě požadavku lze smluvně zajistit provádění stavebních prací jen v pracovní dny v určitém časovém rozsahu např. 7:00-17:00</a:t>
            </a:r>
          </a:p>
          <a:p>
            <a:r>
              <a:rPr lang="cs-CZ" dirty="0"/>
              <a:t>Frekvence pohybu vozidel- k budovám nebudou zajíždět dodavatelé – nákup provozních prostředků a potravin bude zajišťován z místních zdrojů</a:t>
            </a:r>
          </a:p>
          <a:p>
            <a:r>
              <a:rPr lang="cs-CZ" dirty="0"/>
              <a:t>Návštěvy lékaře – klienti budou lékaře navštěvovat v ordinaci, návštěva lékaře přímo v domově pouze ve výjimečných případech </a:t>
            </a:r>
          </a:p>
          <a:p>
            <a:r>
              <a:rPr lang="cs-CZ" dirty="0"/>
              <a:t>Příjezdy sanitek – pouze v život ohrožujících stavech</a:t>
            </a:r>
          </a:p>
          <a:p>
            <a:r>
              <a:rPr lang="cs-CZ" dirty="0"/>
              <a:t>Služba bude vybavena osobním vozidlem upraveným pro převoz vozíčkářů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Předpokládaný časový harmonogram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9/2020 – 3/2021 – jednání s městem o možné koupi pozemku a seznámení zástupců města a veřejnosti se záměrem</a:t>
            </a:r>
          </a:p>
          <a:p>
            <a:r>
              <a:rPr lang="cs-CZ" dirty="0"/>
              <a:t>3-10/2021 – nákup pozemku, VŘ na projektanta, příprava projektové dokumentace ke stavebnímu řízení</a:t>
            </a:r>
          </a:p>
          <a:p>
            <a:r>
              <a:rPr lang="cs-CZ" dirty="0"/>
              <a:t>1-6/2021 – příprava materiálu k podání žádosti o dotaci IROP</a:t>
            </a:r>
          </a:p>
          <a:p>
            <a:r>
              <a:rPr lang="cs-CZ" dirty="0"/>
              <a:t>11/2021-1/2022 – podání žádosti o dotaci IROP</a:t>
            </a:r>
          </a:p>
          <a:p>
            <a:r>
              <a:rPr lang="cs-CZ" dirty="0"/>
              <a:t>2-4/2022 – VŘ na výběr zhotovitele a zahájení výstavby</a:t>
            </a:r>
          </a:p>
          <a:p>
            <a:r>
              <a:rPr lang="cs-CZ" dirty="0"/>
              <a:t>4/2022 – 4/2023 – výstavba</a:t>
            </a:r>
          </a:p>
          <a:p>
            <a:r>
              <a:rPr lang="cs-CZ" dirty="0"/>
              <a:t>6-9/2023 – zahájení provozu</a:t>
            </a:r>
          </a:p>
          <a:p>
            <a:pPr>
              <a:buNone/>
            </a:pPr>
            <a:r>
              <a:rPr lang="cs-CZ" dirty="0"/>
              <a:t>Časový plán je pouze předběžný.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Kunštát - klienti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Poskytovaná služba bude určena osobám s vysokou mírou podpory </a:t>
            </a:r>
          </a:p>
          <a:p>
            <a:r>
              <a:rPr lang="cs-CZ" dirty="0"/>
              <a:t>Osoby s mentálním, nebo kombinovaným postižením, většinou hůře chodící, nebo využívající k pohybu kompenzační pomůcku – chodítko, invalidní vozík</a:t>
            </a:r>
          </a:p>
          <a:p>
            <a:r>
              <a:rPr lang="cs-CZ" dirty="0"/>
              <a:t>Vybraní klienti strávili většinu svého života v běžné komunitě, jsou v produktivním věku, nebo mají přímou vazbu na Kunštát a nejbližší okolí</a:t>
            </a:r>
          </a:p>
          <a:p>
            <a:r>
              <a:rPr lang="cs-CZ" dirty="0"/>
              <a:t>První klienti v novém domově budou přestěhováni z Paprsku,</a:t>
            </a:r>
            <a:r>
              <a:rPr lang="cs-CZ" dirty="0" err="1"/>
              <a:t>p.o</a:t>
            </a:r>
            <a:r>
              <a:rPr lang="cs-CZ" dirty="0"/>
              <a:t>.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Kdo jsme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base"/>
            <a:r>
              <a:rPr lang="cs-CZ" dirty="0"/>
              <a:t>Paprsek je příspěvkovou organizací zřízenou Jihomoravským krajem.</a:t>
            </a:r>
          </a:p>
          <a:p>
            <a:pPr fontAlgn="base"/>
            <a:r>
              <a:rPr lang="cs-CZ" dirty="0"/>
              <a:t>Poskytuje pobytové sociální služby v nepřetržitém celoročním provozu.</a:t>
            </a:r>
            <a:br>
              <a:rPr lang="cs-CZ" dirty="0"/>
            </a:br>
            <a:r>
              <a:rPr lang="cs-CZ" dirty="0"/>
              <a:t>Nabízí služby sociální péče typu </a:t>
            </a:r>
            <a:r>
              <a:rPr lang="cs-CZ" b="1" dirty="0"/>
              <a:t>domova pro osoby se zdravotním postižením</a:t>
            </a:r>
            <a:br>
              <a:rPr lang="cs-CZ" dirty="0"/>
            </a:br>
            <a:r>
              <a:rPr lang="cs-CZ" dirty="0"/>
              <a:t>dle ustanovení § 48 a službu </a:t>
            </a:r>
            <a:r>
              <a:rPr lang="cs-CZ" b="1" dirty="0"/>
              <a:t>chráněné bydlení </a:t>
            </a:r>
            <a:r>
              <a:rPr lang="cs-CZ" dirty="0"/>
              <a:t>dle ustanovení § 51 zákona o sociálních</a:t>
            </a:r>
            <a:br>
              <a:rPr lang="cs-CZ" dirty="0"/>
            </a:br>
            <a:r>
              <a:rPr lang="cs-CZ" dirty="0"/>
              <a:t>službách č. 108/2006 Sb., ve znění pozdějších předpisů.</a:t>
            </a:r>
          </a:p>
          <a:p>
            <a:pPr fontAlgn="base"/>
            <a:endParaRPr lang="cs-CZ" dirty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Přínosy pro místní komunitu - okamžité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cs-CZ" dirty="0"/>
              <a:t>Podnikatelská příležitost pro místní živnostníky při výstavbě i provozu zařízení</a:t>
            </a:r>
          </a:p>
          <a:p>
            <a:pPr lvl="0"/>
            <a:r>
              <a:rPr lang="cs-CZ" dirty="0"/>
              <a:t>Odborné sociální poradenství v místě</a:t>
            </a:r>
          </a:p>
          <a:p>
            <a:r>
              <a:rPr lang="cs-CZ" dirty="0"/>
              <a:t>Nová pracovní místa </a:t>
            </a:r>
          </a:p>
          <a:p>
            <a:r>
              <a:rPr lang="cs-CZ" dirty="0"/>
              <a:t>Podpora samostatného bydlení - terénní služba, která je poskytována v přirozeném prostředí uživatele – doma</a:t>
            </a:r>
          </a:p>
          <a:p>
            <a:pPr algn="ctr">
              <a:buNone/>
            </a:pPr>
            <a:r>
              <a:rPr lang="cs-CZ" dirty="0"/>
              <a:t>(</a:t>
            </a:r>
            <a:r>
              <a:rPr lang="cs-CZ" i="1" dirty="0"/>
              <a:t>Poskytování sociální služby zahájíme zároveň se zahájením provozu DOZP – předpokládaná kapacita 2-3 klienti</a:t>
            </a:r>
            <a:r>
              <a:rPr lang="cs-CZ" dirty="0"/>
              <a:t>)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Přínosy pro místní komunitu - následné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cs-CZ" dirty="0"/>
              <a:t>Do budoucna - možné řešení pro místní obyvatele při hledání vhodné pobytové sociální služby pro své nejbližší</a:t>
            </a:r>
          </a:p>
          <a:p>
            <a:pPr lvl="0"/>
            <a:r>
              <a:rPr lang="cs-CZ" dirty="0"/>
              <a:t>Prokazatelně existující skupina osob se zdravotním postižením vytváří prioritu na řešení bezbariérových přístupů k lékařům, do úřadů apod. Výtah na zdravotním středisku je potom bonus, který mohou využívat všichni obyvatelé v místě</a:t>
            </a:r>
          </a:p>
          <a:p>
            <a:r>
              <a:rPr lang="cs-CZ" dirty="0"/>
              <a:t>Trvalý požadavek na kvalitu a pravidelnou údržbu chodníků a cest, aby se po nich mohl bezpečně s doprovodem pohybovat člověk na invalidním vozíků, a to během celého roku</a:t>
            </a:r>
          </a:p>
          <a:p>
            <a:pPr>
              <a:buNone/>
            </a:pPr>
            <a:endParaRPr lang="cs-CZ" dirty="0"/>
          </a:p>
          <a:p>
            <a:pPr algn="ctr">
              <a:buNone/>
            </a:pPr>
            <a:r>
              <a:rPr lang="cs-CZ" dirty="0"/>
              <a:t>Veškeré jmenované přínosy jsou trvalé.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Přínosy relevantní pro zástupce samosprávy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Prokazatelný a důležitý argument při získávání finančních prostředků na opravy veřejných komunikací, chodníků a bezbariérových úprav ve veřejném prostoru a objektech</a:t>
            </a:r>
          </a:p>
          <a:p>
            <a:r>
              <a:rPr lang="cs-CZ" dirty="0"/>
              <a:t>Solidní a trvalý partner - JMK – jako zřizovatel</a:t>
            </a:r>
          </a:p>
          <a:p>
            <a:r>
              <a:rPr lang="cs-CZ" dirty="0"/>
              <a:t>Navýšení počtu obyvatel s trvalým pobytem – rozpočtové určení daně</a:t>
            </a:r>
          </a:p>
          <a:p>
            <a:r>
              <a:rPr lang="cs-CZ" dirty="0"/>
              <a:t>U klientů s omezenou </a:t>
            </a:r>
            <a:r>
              <a:rPr lang="cs-CZ" dirty="0" err="1"/>
              <a:t>svépravností</a:t>
            </a:r>
            <a:r>
              <a:rPr lang="cs-CZ" dirty="0"/>
              <a:t> služba veřejného opatrovnictví – roční příspěvek na opatrovance cca 30000Kč (při 12ti klientech 360 000,-Kč/</a:t>
            </a:r>
            <a:r>
              <a:rPr lang="cs-CZ" dirty="0" err="1"/>
              <a:t>roč</a:t>
            </a:r>
            <a:r>
              <a:rPr lang="cs-CZ" dirty="0"/>
              <a:t>. do rozpočtu města)</a:t>
            </a:r>
          </a:p>
          <a:p>
            <a:r>
              <a:rPr lang="cs-CZ" dirty="0"/>
              <a:t>Pobytová sociální služba v místě, jejíž provoz finančně nezatěžuje rozpočet města </a:t>
            </a:r>
          </a:p>
          <a:p>
            <a:r>
              <a:rPr lang="cs-CZ" dirty="0"/>
              <a:t>Možné řešení složité životní situace pro místní obyvatele s handicapem a jejich rodinné příslušníky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Možné překážky realizace záměru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Nepřijetí projektu zastupiteli města</a:t>
            </a:r>
          </a:p>
          <a:p>
            <a:r>
              <a:rPr lang="cs-CZ" dirty="0"/>
              <a:t>Strach z negativních dopadů provozu zařízení u nejbližších sousedů</a:t>
            </a:r>
          </a:p>
          <a:p>
            <a:r>
              <a:rPr lang="cs-CZ" dirty="0"/>
              <a:t>Strach místní komunity z nových obyvatel</a:t>
            </a:r>
          </a:p>
          <a:p>
            <a:r>
              <a:rPr lang="cs-CZ" dirty="0"/>
              <a:t>Komplikace při projednávání projektu pro územní a stavební rozhodnutí – nesouhlasná stanoviska účastníků stavebního řízení</a:t>
            </a:r>
          </a:p>
          <a:p>
            <a:r>
              <a:rPr lang="cs-CZ" dirty="0"/>
              <a:t>Lokální problémy spojené s výstavbou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Prevence vzniku překážek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Otevřená komunikace směrem k představitelům města a veřejnosti</a:t>
            </a:r>
          </a:p>
          <a:p>
            <a:r>
              <a:rPr lang="cs-CZ" dirty="0"/>
              <a:t>Dostatek relevantních informaci</a:t>
            </a:r>
          </a:p>
          <a:p>
            <a:r>
              <a:rPr lang="cs-CZ" dirty="0"/>
              <a:t>Jednotná informační strategie zřizovatele (JMK), města Kunštát a poskytovatele sociálních služeb (Paprsek,</a:t>
            </a:r>
            <a:r>
              <a:rPr lang="cs-CZ" dirty="0" err="1"/>
              <a:t>p.o</a:t>
            </a:r>
            <a:r>
              <a:rPr lang="cs-CZ" dirty="0"/>
              <a:t>.)</a:t>
            </a:r>
          </a:p>
          <a:p>
            <a:r>
              <a:rPr lang="cs-CZ" dirty="0"/>
              <a:t>Kvalitní příprava projektové dokumentace a stavby</a:t>
            </a:r>
          </a:p>
          <a:p>
            <a:r>
              <a:rPr lang="cs-CZ" dirty="0"/>
              <a:t>Vstřícná a otevřená komunikace s nejbližším okolím ve vztahu k realizaci výstavby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1800199"/>
          </a:xfrm>
        </p:spPr>
        <p:txBody>
          <a:bodyPr/>
          <a:lstStyle/>
          <a:p>
            <a:r>
              <a:rPr lang="cs-CZ" dirty="0"/>
              <a:t>Děkujeme za pozornost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1371600" y="2060848"/>
            <a:ext cx="6400800" cy="3577952"/>
          </a:xfrm>
        </p:spPr>
        <p:txBody>
          <a:bodyPr/>
          <a:lstStyle/>
          <a:p>
            <a:r>
              <a:rPr lang="cs-CZ" dirty="0"/>
              <a:t>Kontakty:</a:t>
            </a:r>
          </a:p>
          <a:p>
            <a:r>
              <a:rPr lang="cs-CZ" dirty="0"/>
              <a:t>Bc. Jana </a:t>
            </a:r>
            <a:r>
              <a:rPr lang="cs-CZ" dirty="0" err="1"/>
              <a:t>Leitnerová</a:t>
            </a:r>
            <a:r>
              <a:rPr lang="cs-CZ" dirty="0"/>
              <a:t> – tel 725894702</a:t>
            </a:r>
          </a:p>
          <a:p>
            <a:r>
              <a:rPr lang="cs-CZ" dirty="0" err="1">
                <a:hlinkClick r:id="rId2"/>
              </a:rPr>
              <a:t>leitnerova.jana</a:t>
            </a:r>
            <a:r>
              <a:rPr lang="cs-CZ" dirty="0">
                <a:hlinkClick r:id="rId2"/>
              </a:rPr>
              <a:t>@</a:t>
            </a:r>
            <a:r>
              <a:rPr lang="cs-CZ" dirty="0" err="1">
                <a:hlinkClick r:id="rId2"/>
              </a:rPr>
              <a:t>kr</a:t>
            </a:r>
            <a:r>
              <a:rPr lang="cs-CZ" dirty="0">
                <a:hlinkClick r:id="rId2"/>
              </a:rPr>
              <a:t>-</a:t>
            </a:r>
            <a:r>
              <a:rPr lang="cs-CZ" dirty="0" err="1">
                <a:hlinkClick r:id="rId2"/>
              </a:rPr>
              <a:t>jihomoravsky.cz</a:t>
            </a:r>
            <a:endParaRPr lang="cs-CZ" dirty="0"/>
          </a:p>
          <a:p>
            <a:r>
              <a:rPr lang="cs-CZ" dirty="0"/>
              <a:t>Bc. Marie Wetterová – tel 601130283</a:t>
            </a:r>
          </a:p>
          <a:p>
            <a:r>
              <a:rPr lang="cs-CZ"/>
              <a:t>reditel@paprsek.eu</a:t>
            </a:r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li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836712"/>
            <a:ext cx="6444208" cy="482037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620688"/>
            <a:ext cx="8363272" cy="5505475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Historie našeho zařízení se začala psát v roce 1960, kdy byla budova zámku v </a:t>
            </a:r>
            <a:r>
              <a:rPr lang="cs-CZ" dirty="0" err="1"/>
              <a:t>Borotíně</a:t>
            </a:r>
            <a:r>
              <a:rPr lang="cs-CZ" dirty="0"/>
              <a:t> převzata odborem sociálního zabezpečení Okresního národního výboru v Blansku na zřízení ústavu sociální péče. První klienti přišli do ústavu 9.9.1963. </a:t>
            </a:r>
          </a:p>
          <a:p>
            <a:r>
              <a:rPr lang="cs-CZ" dirty="0"/>
              <a:t>V srpnu roku 2000 se klienti i zaměstnanci nastěhovali do nových prostor Ústavu sociální péče ve Velkých </a:t>
            </a:r>
            <a:r>
              <a:rPr lang="cs-CZ" dirty="0" err="1"/>
              <a:t>Opatovicích</a:t>
            </a:r>
            <a:r>
              <a:rPr lang="cs-CZ" dirty="0"/>
              <a:t>. </a:t>
            </a:r>
          </a:p>
          <a:p>
            <a:r>
              <a:rPr lang="cs-CZ" dirty="0"/>
              <a:t>Paprsek, příspěvková organizace Velké Opatovice vznikla na základě zřizovací listiny vydané Jihomoravským krajem dne 9. listopadu 2006 s účinností od 1. ledna 2007. </a:t>
            </a:r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O koho pečujeme</a:t>
            </a:r>
            <a:br>
              <a:rPr lang="cs-CZ" b="1" dirty="0"/>
            </a:b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base"/>
            <a:r>
              <a:rPr lang="cs-CZ" b="1" dirty="0"/>
              <a:t>O osoby s kombinovaným postižením.</a:t>
            </a:r>
            <a:r>
              <a:rPr lang="cs-CZ" dirty="0"/>
              <a:t> Jsou to ženy a muži od 19 let s mentálním postižením v kombinaci s tělesným a smyslovým postižením, kteří mají sníženou soběstačnost a potřebují pravidelnou pomoc.</a:t>
            </a:r>
          </a:p>
          <a:p>
            <a:pPr fontAlgn="base"/>
            <a:r>
              <a:rPr lang="cs-CZ" b="1" dirty="0"/>
              <a:t>O osoby s mentálním postižením.</a:t>
            </a:r>
            <a:r>
              <a:rPr lang="cs-CZ" dirty="0"/>
              <a:t> Jsou to ženy a muži od 19 let s mentálním postižením, kteří mají sníženou soběstačnost a potřebují pravidelnou pomoc jiné osoby.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Domov pro osoby se zdravotním postižením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sz="2600" dirty="0"/>
              <a:t>Místo poskytování : </a:t>
            </a:r>
            <a:r>
              <a:rPr lang="cs-CZ" sz="2600" b="1" dirty="0"/>
              <a:t>Velké Opatovice</a:t>
            </a:r>
          </a:p>
          <a:p>
            <a:pPr>
              <a:buNone/>
            </a:pPr>
            <a:r>
              <a:rPr lang="cs-CZ" sz="2600" dirty="0"/>
              <a:t>Celková kapacita : 88 klientů</a:t>
            </a:r>
          </a:p>
          <a:p>
            <a:pPr>
              <a:buNone/>
            </a:pPr>
            <a:endParaRPr lang="cs-CZ" sz="2600" dirty="0"/>
          </a:p>
        </p:txBody>
      </p:sp>
      <p:pic>
        <p:nvPicPr>
          <p:cNvPr id="4" name="Obrázek 3" descr="DSCN67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8777" y="2656629"/>
            <a:ext cx="5203463" cy="377870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395536" y="548680"/>
            <a:ext cx="8291264" cy="468052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cs-CZ" sz="4800" b="1" dirty="0"/>
              <a:t>Chráněné bydlení </a:t>
            </a:r>
          </a:p>
          <a:p>
            <a:pPr>
              <a:buNone/>
            </a:pPr>
            <a:endParaRPr lang="cs-CZ" sz="4800" b="1" dirty="0"/>
          </a:p>
          <a:p>
            <a:pPr>
              <a:buNone/>
            </a:pPr>
            <a:r>
              <a:rPr lang="cs-CZ" dirty="0"/>
              <a:t>Celková kapacita 20 klientů</a:t>
            </a:r>
          </a:p>
          <a:p>
            <a:pPr>
              <a:buNone/>
            </a:pPr>
            <a:r>
              <a:rPr lang="cs-CZ" dirty="0"/>
              <a:t>Místo poskytování: </a:t>
            </a:r>
            <a:r>
              <a:rPr lang="cs-CZ" b="1" dirty="0"/>
              <a:t>Velké Opatovice </a:t>
            </a:r>
          </a:p>
          <a:p>
            <a:pPr>
              <a:buNone/>
            </a:pPr>
            <a:r>
              <a:rPr lang="cs-CZ" dirty="0"/>
              <a:t>Kapacita : Dvě domácnosti v BD , v každé domácnosti 4 klienti</a:t>
            </a:r>
          </a:p>
          <a:p>
            <a:pPr>
              <a:buNone/>
            </a:pPr>
            <a:r>
              <a:rPr lang="cs-CZ" dirty="0"/>
              <a:t>Místo poskytování : </a:t>
            </a:r>
            <a:r>
              <a:rPr lang="cs-CZ" b="1" dirty="0"/>
              <a:t>Boskovice</a:t>
            </a:r>
          </a:p>
          <a:p>
            <a:pPr>
              <a:buNone/>
            </a:pPr>
            <a:r>
              <a:rPr lang="cs-CZ" dirty="0"/>
              <a:t>Kapacita: Dvě domácnosti ve dvougeneračním RD, v každé domácnosti 4 klienti</a:t>
            </a:r>
          </a:p>
          <a:p>
            <a:pPr>
              <a:buNone/>
            </a:pPr>
            <a:r>
              <a:rPr lang="cs-CZ" dirty="0"/>
              <a:t>Místo Poskytování: </a:t>
            </a:r>
            <a:r>
              <a:rPr lang="cs-CZ" b="1" dirty="0"/>
              <a:t>Benešov u Boskovic</a:t>
            </a:r>
          </a:p>
          <a:p>
            <a:pPr>
              <a:buNone/>
            </a:pPr>
            <a:r>
              <a:rPr lang="cs-CZ" dirty="0"/>
              <a:t>Kapacita : Jedna domácnost v RD pro 4 klienty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RD Benešo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548680"/>
            <a:ext cx="3531237" cy="2648428"/>
          </a:xfr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04664"/>
            <a:ext cx="3528392" cy="28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 descr="RD Boskovic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2285746" y="3194974"/>
            <a:ext cx="3888432" cy="291632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Transformace sociálních služeb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Transformace sociálních služeb je změna ústavní péče v bydlení a podporu poskytovanou v přirozeném prostředí. Lidé s postižením díky transformaci přecházejí z velkých ústavů do bytů či rodinných domů v běžné zástavbě a žijí způsobem života, který je obvyklý pro jejich vrstevníky.</a:t>
            </a:r>
          </a:p>
          <a:p>
            <a:r>
              <a:rPr lang="cs-CZ" dirty="0"/>
              <a:t>Paprsek, příspěvková organizace,Velké Opatovice byla v dubnu 2013 zařazena do individuálního projektu MPSV s názvem Transformace sociálních služeb.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2578298"/>
          </a:xfrm>
        </p:spPr>
        <p:txBody>
          <a:bodyPr>
            <a:normAutofit/>
          </a:bodyPr>
          <a:lstStyle/>
          <a:p>
            <a:r>
              <a:rPr lang="cs-CZ" b="1" dirty="0"/>
              <a:t>Domov pro osoby se zdravotním postižením komunitního typu v </a:t>
            </a:r>
            <a:r>
              <a:rPr lang="cs-CZ" b="1" dirty="0" err="1"/>
              <a:t>Kunštátě</a:t>
            </a:r>
            <a:r>
              <a:rPr lang="cs-CZ" b="1" dirty="0"/>
              <a:t> – záměr výstavby</a:t>
            </a:r>
          </a:p>
        </p:txBody>
      </p:sp>
      <p:pic>
        <p:nvPicPr>
          <p:cNvPr id="5" name="Zástupný symbol pro obsah 4" descr="_DSC589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2517352"/>
            <a:ext cx="5406458" cy="3608811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305</TotalTime>
  <Words>1421</Words>
  <Application>Microsoft Office PowerPoint</Application>
  <PresentationFormat>Předvádění na obrazovce (4:3)</PresentationFormat>
  <Paragraphs>137</Paragraphs>
  <Slides>26</Slides>
  <Notes>2</Notes>
  <HiddenSlides>0</HiddenSlides>
  <MMClips>0</MMClips>
  <ScaleCrop>false</ScaleCrop>
  <HeadingPairs>
    <vt:vector size="8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0" baseType="lpstr">
      <vt:lpstr>Arial</vt:lpstr>
      <vt:lpstr>Calibri</vt:lpstr>
      <vt:lpstr>Motiv sady Office</vt:lpstr>
      <vt:lpstr>Acrobat Document</vt:lpstr>
      <vt:lpstr>Prezentace aplikace PowerPoint</vt:lpstr>
      <vt:lpstr>Kdo jsme</vt:lpstr>
      <vt:lpstr>Prezentace aplikace PowerPoint</vt:lpstr>
      <vt:lpstr>O koho pečujeme </vt:lpstr>
      <vt:lpstr>Domov pro osoby se zdravotním postižením </vt:lpstr>
      <vt:lpstr>Prezentace aplikace PowerPoint</vt:lpstr>
      <vt:lpstr>Prezentace aplikace PowerPoint</vt:lpstr>
      <vt:lpstr>Transformace sociálních služeb</vt:lpstr>
      <vt:lpstr>Domov pro osoby se zdravotním postižením komunitního typu v Kunštátě – záměr výstavby</vt:lpstr>
      <vt:lpstr>Kritéria pro výběr lokality</vt:lpstr>
      <vt:lpstr>Místo výstavby</vt:lpstr>
      <vt:lpstr>Jak bude stavba vypadat?</vt:lpstr>
      <vt:lpstr>Prezentace aplikace PowerPoint</vt:lpstr>
      <vt:lpstr>Jak bude zajištěna péče o klienty?</vt:lpstr>
      <vt:lpstr>Prezentace aplikace PowerPoint</vt:lpstr>
      <vt:lpstr>Jak bude služba finančně zajištěna?</vt:lpstr>
      <vt:lpstr>Vliv každodenního provozu na okolí</vt:lpstr>
      <vt:lpstr>Předpokládaný časový harmonogram</vt:lpstr>
      <vt:lpstr>Kunštát - klienti</vt:lpstr>
      <vt:lpstr>Přínosy pro místní komunitu - okamžité</vt:lpstr>
      <vt:lpstr>Přínosy pro místní komunitu - následné</vt:lpstr>
      <vt:lpstr>Přínosy relevantní pro zástupce samosprávy</vt:lpstr>
      <vt:lpstr>Možné překážky realizace záměru</vt:lpstr>
      <vt:lpstr>Prevence vzniku překážek</vt:lpstr>
      <vt:lpstr>Děkujeme za pozornost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MarieWetterova</dc:creator>
  <cp:lastModifiedBy>Marie Wetterová</cp:lastModifiedBy>
  <cp:revision>31</cp:revision>
  <dcterms:created xsi:type="dcterms:W3CDTF">2021-01-22T14:31:59Z</dcterms:created>
  <dcterms:modified xsi:type="dcterms:W3CDTF">2023-02-07T11:00:21Z</dcterms:modified>
</cp:coreProperties>
</file>