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83" r:id="rId13"/>
    <p:sldId id="285" r:id="rId14"/>
    <p:sldId id="266" r:id="rId15"/>
    <p:sldId id="28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92EB-F6D7-441D-AA59-604923E64C1C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D95D-9577-48E7-9081-E7263BDE9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D95D-9577-48E7-9081-E7263BDE991D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D95D-9577-48E7-9081-E7263BDE991D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222E-96B8-4EC1-95A9-BBA994D683B4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D6BB-83A9-4EBA-A9EC-C059988026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aprsek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dporaprocesu.cz/materialne-technicky-standar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reditel@paprsek.eu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40760" cy="22818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 Čihadlu 679, Velké Opatovice</a:t>
            </a:r>
          </a:p>
          <a:p>
            <a:r>
              <a:rPr lang="cs-CZ" dirty="0" smtClean="0">
                <a:hlinkClick r:id="rId2"/>
              </a:rPr>
              <a:t>www.paprsek.</a:t>
            </a:r>
            <a:r>
              <a:rPr lang="cs-CZ" dirty="0" err="1" smtClean="0">
                <a:hlinkClick r:id="rId2"/>
              </a:rPr>
              <a:t>eu</a:t>
            </a:r>
            <a:endParaRPr lang="cs-CZ" dirty="0" smtClean="0"/>
          </a:p>
          <a:p>
            <a:r>
              <a:rPr lang="cs-CZ" dirty="0" smtClean="0"/>
              <a:t>Tel.601130283</a:t>
            </a:r>
          </a:p>
          <a:p>
            <a:r>
              <a:rPr lang="cs-CZ" dirty="0" smtClean="0"/>
              <a:t>Bc. Marie Wetterová - ředitel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44463"/>
            <a:ext cx="8748018" cy="37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Kritéria si definuje </a:t>
            </a:r>
            <a:r>
              <a:rPr lang="cs-CZ" dirty="0" smtClean="0"/>
              <a:t>vždy budoucí uživatel, podle toho k čemu ho chce užívat – tzn. </a:t>
            </a:r>
            <a:r>
              <a:rPr lang="cs-CZ" b="1" dirty="0" smtClean="0"/>
              <a:t>Paprsek,</a:t>
            </a:r>
            <a:r>
              <a:rPr lang="cs-CZ" b="1" dirty="0" err="1" smtClean="0"/>
              <a:t>p.o</a:t>
            </a:r>
            <a:r>
              <a:rPr lang="cs-CZ" dirty="0" smtClean="0"/>
              <a:t>. a vychází z potřeb koncových uživatelů poskytované sociální služby a musí být v souladu s legislativními požadavky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podporaprocesu.cz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materialne</a:t>
            </a:r>
            <a:r>
              <a:rPr lang="cs-CZ" dirty="0" smtClean="0">
                <a:hlinkClick r:id="rId2"/>
              </a:rPr>
              <a:t>-technicky-standard/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pro výběr lokality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11256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Hustota </a:t>
            </a:r>
            <a:r>
              <a:rPr lang="cs-CZ" b="1" dirty="0"/>
              <a:t>obyvatel v dané </a:t>
            </a:r>
            <a:r>
              <a:rPr lang="cs-CZ" b="1" dirty="0" smtClean="0"/>
              <a:t>obci </a:t>
            </a:r>
            <a:r>
              <a:rPr lang="cs-CZ" dirty="0" smtClean="0"/>
              <a:t>- </a:t>
            </a:r>
            <a:r>
              <a:rPr lang="cs-CZ" dirty="0"/>
              <a:t>nesmí být shromažďovány služby pro osoby se zdravotním postižením v jednom </a:t>
            </a:r>
            <a:r>
              <a:rPr lang="cs-CZ" dirty="0" smtClean="0"/>
              <a:t>místě</a:t>
            </a:r>
          </a:p>
          <a:p>
            <a:r>
              <a:rPr lang="cs-CZ" b="1" dirty="0" smtClean="0"/>
              <a:t>Občanská vybavenost </a:t>
            </a:r>
            <a:r>
              <a:rPr lang="cs-CZ" dirty="0" smtClean="0"/>
              <a:t>- domácnost </a:t>
            </a:r>
            <a:r>
              <a:rPr lang="cs-CZ" dirty="0"/>
              <a:t>je umístěna tak, že jsou z ní dostupné další běžné veřejné </a:t>
            </a:r>
            <a:r>
              <a:rPr lang="cs-CZ" dirty="0" smtClean="0"/>
              <a:t>služby (škola, úřad, pošta, obchody, lékař, </a:t>
            </a:r>
            <a:r>
              <a:rPr lang="cs-CZ" dirty="0" err="1" smtClean="0"/>
              <a:t>lékarna</a:t>
            </a:r>
            <a:r>
              <a:rPr lang="cs-CZ" dirty="0" smtClean="0"/>
              <a:t>, sportoviště)</a:t>
            </a:r>
          </a:p>
          <a:p>
            <a:pPr lvl="0"/>
            <a:r>
              <a:rPr lang="cs-CZ" b="1" dirty="0" smtClean="0"/>
              <a:t>V místě chybí sociální služba </a:t>
            </a:r>
            <a:r>
              <a:rPr lang="cs-CZ" dirty="0" smtClean="0"/>
              <a:t>a budoucí klienti mají k dané lokalitě vazbu</a:t>
            </a:r>
          </a:p>
          <a:p>
            <a:pPr lvl="0"/>
            <a:endParaRPr lang="cs-CZ" dirty="0" smtClean="0"/>
          </a:p>
          <a:p>
            <a:pPr lvl="0">
              <a:buNone/>
            </a:pPr>
            <a:r>
              <a:rPr lang="cs-CZ" dirty="0"/>
              <a:t>Jako vhodné byly vybrány územní celky s více než 600 obyvateli, v dojezdové vzdálenosti do 30km od Velkých </a:t>
            </a:r>
            <a:r>
              <a:rPr lang="cs-CZ" dirty="0" err="1"/>
              <a:t>Opatovic</a:t>
            </a:r>
            <a:r>
              <a:rPr lang="cs-CZ" dirty="0"/>
              <a:t>, se základní infrastrukturou (Boskovice, Letovice, </a:t>
            </a:r>
            <a:r>
              <a:rPr lang="cs-CZ" dirty="0" err="1"/>
              <a:t>Svitávka</a:t>
            </a:r>
            <a:r>
              <a:rPr lang="cs-CZ" dirty="0"/>
              <a:t>, Kunštát, </a:t>
            </a:r>
            <a:r>
              <a:rPr lang="cs-CZ" dirty="0" err="1"/>
              <a:t>Lysice</a:t>
            </a:r>
            <a:r>
              <a:rPr lang="cs-CZ" dirty="0"/>
              <a:t>, </a:t>
            </a:r>
            <a:r>
              <a:rPr lang="cs-CZ" dirty="0" err="1"/>
              <a:t>Olešnice</a:t>
            </a:r>
            <a:r>
              <a:rPr lang="cs-CZ" dirty="0"/>
              <a:t>, Benešov, </a:t>
            </a:r>
            <a:r>
              <a:rPr lang="cs-CZ" dirty="0" err="1"/>
              <a:t>Knínice</a:t>
            </a:r>
            <a:r>
              <a:rPr lang="cs-CZ" dirty="0"/>
              <a:t>….).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Kritéria pro výběr konkrétního místa (existující byt či RD, nebo pozemek)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Chceme z ústavu přestěhovat  8-12 lidí se zdravotním postižením do běžné komunity</a:t>
            </a:r>
          </a:p>
          <a:p>
            <a:r>
              <a:rPr lang="cs-CZ" dirty="0" smtClean="0"/>
              <a:t>Poptáváme možnost koupě nebo pronájmu existujícího domu nebo bytu, nebo nákup stavebního pozemku </a:t>
            </a:r>
          </a:p>
          <a:p>
            <a:r>
              <a:rPr lang="cs-CZ" dirty="0" smtClean="0"/>
              <a:t>Chceme, aby klienti žili na ulici, nebo sídlišti, kde žijí běžné rodiny. </a:t>
            </a:r>
            <a:r>
              <a:rPr lang="cs-CZ" b="1" dirty="0" smtClean="0"/>
              <a:t>„Kde může žít běžná osoba, dokáže žít i člověk s postižením.“</a:t>
            </a:r>
          </a:p>
          <a:p>
            <a:r>
              <a:rPr lang="cs-CZ" dirty="0" smtClean="0"/>
              <a:t>Chceme, aby měl každý klient svůj pokoj a pokoje nebyly průchozí</a:t>
            </a:r>
          </a:p>
          <a:p>
            <a:r>
              <a:rPr lang="cs-CZ" dirty="0" smtClean="0"/>
              <a:t>Chceme tam dost místa na parkování auta</a:t>
            </a:r>
          </a:p>
          <a:p>
            <a:r>
              <a:rPr lang="cs-CZ" dirty="0" smtClean="0"/>
              <a:t>Pokud to bude byt v bytovém domě, tak buď v přízemí, nebo v domě s výtahem</a:t>
            </a:r>
          </a:p>
          <a:p>
            <a:r>
              <a:rPr lang="cs-CZ" dirty="0" smtClean="0"/>
              <a:t>Preferujeme přízemní domy a rovinatý pozemek s přímým napojením na veřejnou komunikaci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„Je to stejné, jako když si vybírá místo k bydlení kdokoliv jiný.“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dlouho a kde všude jsme hledali?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Od okamžiku, kdy jsme se zapojili do procesu transformace 2015, </a:t>
            </a:r>
            <a:r>
              <a:rPr lang="cs-CZ" b="1" dirty="0" smtClean="0"/>
              <a:t>velmi pozvolna a postupně</a:t>
            </a:r>
            <a:r>
              <a:rPr lang="cs-CZ" dirty="0" smtClean="0"/>
              <a:t> </a:t>
            </a:r>
            <a:r>
              <a:rPr lang="cs-CZ" dirty="0" smtClean="0"/>
              <a:t> v rámci celého </a:t>
            </a:r>
            <a:r>
              <a:rPr lang="cs-CZ" dirty="0" err="1" smtClean="0"/>
              <a:t>Boskovicka</a:t>
            </a:r>
            <a:r>
              <a:rPr lang="cs-CZ" dirty="0" smtClean="0"/>
              <a:t> (viz. kritéria pro výběr lokality)</a:t>
            </a:r>
            <a:endParaRPr lang="cs-CZ" dirty="0" smtClean="0"/>
          </a:p>
          <a:p>
            <a:r>
              <a:rPr lang="cs-CZ" dirty="0" smtClean="0"/>
              <a:t>2015-2017 tréninková domácnost v DOZP,</a:t>
            </a:r>
          </a:p>
          <a:p>
            <a:r>
              <a:rPr lang="cs-CZ" dirty="0" smtClean="0"/>
              <a:t>2017 – byt ve </a:t>
            </a:r>
            <a:r>
              <a:rPr lang="cs-CZ" b="1" dirty="0" smtClean="0"/>
              <a:t>Velkých </a:t>
            </a:r>
            <a:r>
              <a:rPr lang="cs-CZ" b="1" dirty="0" err="1" smtClean="0"/>
              <a:t>Opatovicích</a:t>
            </a:r>
            <a:r>
              <a:rPr lang="cs-CZ" dirty="0" smtClean="0"/>
              <a:t>, </a:t>
            </a:r>
          </a:p>
          <a:p>
            <a:r>
              <a:rPr lang="cs-CZ" dirty="0" smtClean="0"/>
              <a:t>2018 – druhý byt ve </a:t>
            </a:r>
            <a:r>
              <a:rPr lang="cs-CZ" b="1" dirty="0" smtClean="0"/>
              <a:t>Velkých </a:t>
            </a:r>
            <a:r>
              <a:rPr lang="cs-CZ" b="1" dirty="0" err="1" smtClean="0"/>
              <a:t>Opatovicích</a:t>
            </a:r>
            <a:r>
              <a:rPr lang="cs-CZ" dirty="0" smtClean="0"/>
              <a:t>, </a:t>
            </a:r>
          </a:p>
          <a:p>
            <a:r>
              <a:rPr lang="cs-CZ" dirty="0" smtClean="0"/>
              <a:t>k tomu příprava projektu ve </a:t>
            </a:r>
            <a:r>
              <a:rPr lang="cs-CZ" b="1" dirty="0" err="1" smtClean="0"/>
              <a:t>Svitávce</a:t>
            </a:r>
            <a:r>
              <a:rPr lang="cs-CZ" dirty="0" smtClean="0"/>
              <a:t> – 2015-2019, </a:t>
            </a:r>
          </a:p>
          <a:p>
            <a:r>
              <a:rPr lang="cs-CZ" b="1" dirty="0" smtClean="0"/>
              <a:t>27.3. 2019  </a:t>
            </a:r>
            <a:r>
              <a:rPr lang="cs-CZ" dirty="0" smtClean="0"/>
              <a:t>- žádost o spolupráci zástupcům měst a větších obcí v rámci ORP Boskovice</a:t>
            </a:r>
          </a:p>
          <a:p>
            <a:r>
              <a:rPr lang="cs-CZ" dirty="0" smtClean="0"/>
              <a:t>2020 – </a:t>
            </a:r>
            <a:r>
              <a:rPr lang="cs-CZ" b="1" dirty="0" smtClean="0"/>
              <a:t>Benešov</a:t>
            </a:r>
          </a:p>
          <a:p>
            <a:r>
              <a:rPr lang="cs-CZ" dirty="0" smtClean="0"/>
              <a:t>2020 – </a:t>
            </a:r>
            <a:r>
              <a:rPr lang="cs-CZ" b="1" dirty="0" smtClean="0"/>
              <a:t>Boskovice</a:t>
            </a:r>
          </a:p>
          <a:p>
            <a:r>
              <a:rPr lang="cs-CZ" b="1" dirty="0" smtClean="0"/>
              <a:t>V tento okamžik probíhají souběžně  jednání v </a:t>
            </a:r>
            <a:r>
              <a:rPr lang="cs-CZ" b="1" dirty="0" err="1" smtClean="0"/>
              <a:t>Kunštátě</a:t>
            </a:r>
            <a:r>
              <a:rPr lang="cs-CZ" b="1" dirty="0" smtClean="0"/>
              <a:t> a </a:t>
            </a:r>
            <a:r>
              <a:rPr lang="cs-CZ" b="1" dirty="0" err="1" smtClean="0"/>
              <a:t>Letovicích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 možné výstavby - Kunštát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Ulice </a:t>
            </a:r>
            <a:r>
              <a:rPr lang="cs-CZ" dirty="0"/>
              <a:t>V lávkách </a:t>
            </a:r>
            <a:r>
              <a:rPr lang="cs-CZ" dirty="0" err="1"/>
              <a:t>parc</a:t>
            </a:r>
            <a:r>
              <a:rPr lang="cs-CZ" dirty="0" smtClean="0"/>
              <a:t>. č</a:t>
            </a:r>
            <a:r>
              <a:rPr lang="cs-CZ" dirty="0"/>
              <a:t>. 1682/42, 1682/5, 1682/6, </a:t>
            </a:r>
            <a:r>
              <a:rPr lang="cs-CZ" dirty="0" smtClean="0"/>
              <a:t>1682/7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11960" y="2492896"/>
          <a:ext cx="2806700" cy="4064000"/>
        </p:xfrm>
        <a:graphic>
          <a:graphicData uri="http://schemas.openxmlformats.org/presentationml/2006/ole">
            <p:oleObj spid="_x0000_s19458" name="Acrobat Document" r:id="rId3" imgW="5248225" imgH="760081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bude financovat stavbu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výstavbu by JMK (zřizovatel Paprsku,</a:t>
            </a:r>
            <a:r>
              <a:rPr lang="cs-CZ" dirty="0" err="1" smtClean="0"/>
              <a:t>p.o</a:t>
            </a:r>
            <a:r>
              <a:rPr lang="cs-CZ" dirty="0" smtClean="0"/>
              <a:t>.) rád podal žádost v rámci dotačních výzev EU</a:t>
            </a:r>
          </a:p>
          <a:p>
            <a:r>
              <a:rPr lang="cs-CZ" dirty="0" smtClean="0"/>
              <a:t>Vlastníkem vystavěných domků bude JMK, který ponese finanční zátěž výstavby, tzn. případné spolufinancování dotace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bude stavba vypadat?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Dva přízemní rodinné domy typu Bungalov, buď samostatně stojící, nebo spojené do dvojdomku s bezbariérovou úpravou uvnitř i venku</a:t>
            </a:r>
            <a:endParaRPr lang="cs-CZ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36790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_DSC5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215" y="3573016"/>
            <a:ext cx="3858019" cy="2575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 každém domě (domácnosti)  4-6 klientů v jednolůžkových pokojích – celkem 8-12</a:t>
            </a:r>
          </a:p>
          <a:p>
            <a:r>
              <a:rPr lang="cs-CZ" dirty="0" smtClean="0"/>
              <a:t>V každém domě bude společný obytný prostor (kuchyň, jídelna, obývací pokoj)</a:t>
            </a:r>
          </a:p>
          <a:p>
            <a:r>
              <a:rPr lang="cs-CZ" dirty="0" smtClean="0"/>
              <a:t>V každém domě se počítá s místem pro terapeutickou činnost, rehabilitaci a aktivizaci</a:t>
            </a:r>
          </a:p>
          <a:p>
            <a:r>
              <a:rPr lang="cs-CZ" dirty="0" smtClean="0"/>
              <a:t>V každém domě budou minimálně dvě koupelny a toalety se specifickým vybavením pro osoby s vysokou mírou podpory</a:t>
            </a:r>
          </a:p>
          <a:p>
            <a:r>
              <a:rPr lang="cs-CZ" dirty="0" smtClean="0"/>
              <a:t>Venku se počítá s venkovními pergolami a zastíněnými terasami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bude zajištěna péče o klienty?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1600200"/>
          <a:ext cx="748883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Typová pozice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Úvazek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Ředitel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0,11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Ekonom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0,11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Personalista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0,11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0,19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Údržba + úklid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Pracovník přímé péče a aktivizační</a:t>
                      </a:r>
                      <a:r>
                        <a:rPr lang="cs-CZ" baseline="0" dirty="0" smtClean="0"/>
                        <a:t> pracovník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10,5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pracovník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0,5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Zdravotní sestra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5,5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Vedoucí služby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19,2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Služba bude zajištěna 24hod denně každý den</a:t>
            </a:r>
          </a:p>
          <a:p>
            <a:r>
              <a:rPr lang="cs-CZ" dirty="0" smtClean="0"/>
              <a:t>Vedle pečujícího personálu bude na směně zajištěna i služba zdravotní sestry</a:t>
            </a:r>
          </a:p>
          <a:p>
            <a:r>
              <a:rPr lang="cs-CZ" dirty="0" smtClean="0"/>
              <a:t>K dispozici v místě poskytování bude vedoucí a sociální pracovník a pracovník zajišťující úklid a údržbu</a:t>
            </a:r>
          </a:p>
          <a:p>
            <a:r>
              <a:rPr lang="cs-CZ" dirty="0" smtClean="0"/>
              <a:t>Ředitel,ekonom, personalista a účetní budou sídlit ve Velkých </a:t>
            </a:r>
            <a:r>
              <a:rPr lang="cs-CZ" dirty="0" err="1" smtClean="0"/>
              <a:t>Opatovicích</a:t>
            </a:r>
            <a:r>
              <a:rPr lang="cs-CZ" dirty="0"/>
              <a:t> </a:t>
            </a:r>
            <a:r>
              <a:rPr lang="cs-CZ" dirty="0" smtClean="0"/>
              <a:t>a vzniklá služba bude dalším místem poskytování </a:t>
            </a:r>
            <a:r>
              <a:rPr lang="cs-CZ" dirty="0" err="1" smtClean="0"/>
              <a:t>soc</a:t>
            </a:r>
            <a:r>
              <a:rPr lang="cs-CZ" dirty="0" smtClean="0"/>
              <a:t>. služby v rámci organizace</a:t>
            </a:r>
          </a:p>
          <a:p>
            <a:r>
              <a:rPr lang="cs-CZ" dirty="0" smtClean="0"/>
              <a:t>Předpokládá se vznik 18 nových pracovních míst v místě poskytování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cs-CZ" dirty="0"/>
              <a:t>Paprsek je příspěvkovou organizací zřízenou Jihomoravským krajem.</a:t>
            </a:r>
          </a:p>
          <a:p>
            <a:pPr fontAlgn="base"/>
            <a:r>
              <a:rPr lang="cs-CZ" dirty="0"/>
              <a:t>Poskytuje pobytové sociální služby v nepřetržitém celoročním provozu.</a:t>
            </a:r>
            <a:br>
              <a:rPr lang="cs-CZ" dirty="0"/>
            </a:br>
            <a:r>
              <a:rPr lang="cs-CZ" dirty="0"/>
              <a:t>Nabízí služby sociální péče typu </a:t>
            </a:r>
            <a:r>
              <a:rPr lang="cs-CZ" b="1" dirty="0"/>
              <a:t>domova pro osoby se zdravotním postižením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dle ustanovení § 48 a službu </a:t>
            </a:r>
            <a:r>
              <a:rPr lang="cs-CZ" b="1" dirty="0"/>
              <a:t>chráněné bydlení </a:t>
            </a:r>
            <a:r>
              <a:rPr lang="cs-CZ" dirty="0"/>
              <a:t>dle ustanovení § 51 zákona o sociálních</a:t>
            </a:r>
            <a:br>
              <a:rPr lang="cs-CZ" dirty="0"/>
            </a:br>
            <a:r>
              <a:rPr lang="cs-CZ" dirty="0"/>
              <a:t>službách č. 108/2006 Sb., ve znění pozdějších předpisů</a:t>
            </a:r>
            <a:r>
              <a:rPr lang="cs-CZ" dirty="0" smtClean="0"/>
              <a:t>.</a:t>
            </a:r>
          </a:p>
          <a:p>
            <a:pPr fontAlgn="base"/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bude služba finančně zajištěna?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Poskytovatel </a:t>
            </a:r>
            <a:r>
              <a:rPr lang="cs-CZ" dirty="0" err="1" smtClean="0"/>
              <a:t>soc</a:t>
            </a:r>
            <a:r>
              <a:rPr lang="cs-CZ" dirty="0" smtClean="0"/>
              <a:t>. služby je příspěvková organizace JMK – ekonomická stránka zajištění provozu bude pod trvalou kontrolou JMK</a:t>
            </a:r>
          </a:p>
          <a:p>
            <a:r>
              <a:rPr lang="cs-CZ" dirty="0" smtClean="0"/>
              <a:t>Zdroje financování poskytované sociální služby – </a:t>
            </a:r>
            <a:r>
              <a:rPr lang="cs-CZ" dirty="0" err="1" smtClean="0"/>
              <a:t>vícezdrojové</a:t>
            </a:r>
            <a:r>
              <a:rPr lang="cs-CZ" dirty="0" smtClean="0"/>
              <a:t> financování</a:t>
            </a:r>
          </a:p>
          <a:p>
            <a:pPr>
              <a:buNone/>
            </a:pPr>
            <a:r>
              <a:rPr lang="cs-CZ" dirty="0" smtClean="0"/>
              <a:t>	Úhrady od uživatelů služeb, úhrady od zdravotních pojišťoven, peněžní dary, příjmy z prodeje vlastních výrobků a služeb,účelové dotace ze státního rozpočtu případně bez-účelový příspěvek kraje na dokrytí vzniklých nákladů služby</a:t>
            </a:r>
          </a:p>
          <a:p>
            <a:r>
              <a:rPr lang="cs-CZ" dirty="0" smtClean="0"/>
              <a:t>Poskytovaná služba nezatíží rozpočet města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Vliv každodenního provozu na okolí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Hlučnost – menší než hluk spojený s chodem běžné rodiny s dětmi</a:t>
            </a:r>
            <a:endParaRPr lang="cs-CZ" dirty="0"/>
          </a:p>
          <a:p>
            <a:r>
              <a:rPr lang="cs-CZ" dirty="0" smtClean="0"/>
              <a:t>Hlučnost v době výstavby – stejná jako u jiných stavebních projektů, v případě požadavku lze smluvně zajistit provádění stavebních prací jen v pracovní dny v určitém časovém rozsahu např. 7:00-17:00</a:t>
            </a:r>
          </a:p>
          <a:p>
            <a:r>
              <a:rPr lang="cs-CZ" dirty="0" smtClean="0"/>
              <a:t>Frekvence pohybu vozidel- k budovám nebudou zajíždět dodavatelé – nákup provozních prostředků a potravin bude zajišťován z místních zdrojů</a:t>
            </a:r>
            <a:endParaRPr lang="cs-CZ" dirty="0"/>
          </a:p>
          <a:p>
            <a:r>
              <a:rPr lang="cs-CZ" dirty="0" smtClean="0"/>
              <a:t>Návštěvy lékaře – klienti budou lékaře navštěvovat v ordinaci, návštěva lékaře přímo v domově pouze ve výjimečných případech </a:t>
            </a:r>
          </a:p>
          <a:p>
            <a:r>
              <a:rPr lang="cs-CZ" dirty="0" smtClean="0"/>
              <a:t>Příjezdy sanitek – pouze v život ohrožujících stavech</a:t>
            </a:r>
            <a:endParaRPr lang="cs-CZ" dirty="0"/>
          </a:p>
          <a:p>
            <a:r>
              <a:rPr lang="cs-CZ" dirty="0" smtClean="0"/>
              <a:t>Služba bude vybavena osobním vozidlem upraveným pro převoz vozíčkářů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Předpokládaný časový harmonogram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9/2020 – 4/2021 – jednání s městem o možné koupi pozemku a seznámení zástupců města a veřejnosti se záměrem</a:t>
            </a:r>
          </a:p>
          <a:p>
            <a:r>
              <a:rPr lang="cs-CZ" dirty="0" smtClean="0"/>
              <a:t>4-10/2021 – nákup pozemku, VŘ na projektanta, příprava projektové dokumentace ke stavebnímu řízení</a:t>
            </a:r>
          </a:p>
          <a:p>
            <a:r>
              <a:rPr lang="cs-CZ" dirty="0" smtClean="0"/>
              <a:t>1-6/2021 – příprava materiálu k podání žádosti o dotaci IROP</a:t>
            </a:r>
          </a:p>
          <a:p>
            <a:r>
              <a:rPr lang="cs-CZ" dirty="0" smtClean="0"/>
              <a:t>11/2021-1/2022 – podání žádosti o dotaci IROP</a:t>
            </a:r>
          </a:p>
          <a:p>
            <a:r>
              <a:rPr lang="cs-CZ" dirty="0" smtClean="0"/>
              <a:t>2-4/2022 – VŘ na výběr zhotovitele a zahájení výstavby</a:t>
            </a:r>
          </a:p>
          <a:p>
            <a:r>
              <a:rPr lang="cs-CZ" dirty="0" smtClean="0"/>
              <a:t>4/2022 – 4/2023 – výstavba</a:t>
            </a:r>
          </a:p>
          <a:p>
            <a:r>
              <a:rPr lang="cs-CZ" dirty="0" smtClean="0"/>
              <a:t>6-9/2023 – zahájení provozu</a:t>
            </a:r>
          </a:p>
          <a:p>
            <a:pPr>
              <a:buNone/>
            </a:pPr>
            <a:r>
              <a:rPr lang="cs-CZ" b="1" dirty="0" smtClean="0"/>
              <a:t>Časový plán je pouze předběžný.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Kunštát - klienti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Poskytovaná služba bude určena osobám s vysokou mírou podpory </a:t>
            </a:r>
          </a:p>
          <a:p>
            <a:r>
              <a:rPr lang="cs-CZ" dirty="0" smtClean="0"/>
              <a:t>Osoby s mentálním, nebo kombinovaným postižením, většinou hůře chodící, nebo využívající k pohybu kompenzační pomůcku – chodítko, invalidní vozík</a:t>
            </a:r>
          </a:p>
          <a:p>
            <a:r>
              <a:rPr lang="cs-CZ" dirty="0" smtClean="0"/>
              <a:t>Vybraní klienti strávili většinu svého života v běžné komunitě, jsou v produktivním věku, nebo mají přímou vazbu na Kunštát a nejbližší okolí</a:t>
            </a:r>
          </a:p>
          <a:p>
            <a:r>
              <a:rPr lang="cs-CZ" dirty="0" smtClean="0"/>
              <a:t>První klienti v novém domově budou přestěhováni z Paprsku,</a:t>
            </a:r>
            <a:r>
              <a:rPr lang="cs-CZ" dirty="0" err="1" smtClean="0"/>
              <a:t>p.o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Přínosy pro místní komunitu - okamžité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Podnikatelská příležitost pro místní živnostníky při výstavbě i provozu zařízení</a:t>
            </a:r>
          </a:p>
          <a:p>
            <a:pPr lvl="0"/>
            <a:r>
              <a:rPr lang="cs-CZ" dirty="0" smtClean="0"/>
              <a:t>Odborné </a:t>
            </a:r>
            <a:r>
              <a:rPr lang="cs-CZ" dirty="0"/>
              <a:t>sociální poradenství v místě</a:t>
            </a:r>
          </a:p>
          <a:p>
            <a:r>
              <a:rPr lang="cs-CZ" dirty="0"/>
              <a:t>Nová pracovní místa </a:t>
            </a:r>
            <a:endParaRPr lang="cs-CZ" dirty="0" smtClean="0"/>
          </a:p>
          <a:p>
            <a:r>
              <a:rPr lang="cs-CZ" dirty="0"/>
              <a:t>Podpora samostatného bydlení </a:t>
            </a:r>
            <a:r>
              <a:rPr lang="cs-CZ" dirty="0" smtClean="0"/>
              <a:t>- </a:t>
            </a:r>
            <a:r>
              <a:rPr lang="cs-CZ" dirty="0"/>
              <a:t>terénní služba, která je poskytována v přirozeném prostředí </a:t>
            </a:r>
            <a:r>
              <a:rPr lang="cs-CZ" dirty="0" smtClean="0"/>
              <a:t>uživatele</a:t>
            </a:r>
            <a:r>
              <a:rPr lang="cs-CZ" dirty="0"/>
              <a:t> </a:t>
            </a:r>
            <a:r>
              <a:rPr lang="cs-CZ" dirty="0" smtClean="0"/>
              <a:t>– doma</a:t>
            </a:r>
          </a:p>
          <a:p>
            <a:pPr algn="ctr">
              <a:buNone/>
            </a:pPr>
            <a:r>
              <a:rPr lang="cs-CZ" dirty="0" smtClean="0"/>
              <a:t>(</a:t>
            </a:r>
            <a:r>
              <a:rPr lang="cs-CZ" i="1" dirty="0" smtClean="0"/>
              <a:t>Poskytování sociální služby zahájíme zároveň se zahájením provozu DOZP – předpokládaná kapacita 2-3 klienti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Přínosy pro místní komunitu - následné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Do budoucna -</a:t>
            </a:r>
            <a:r>
              <a:rPr lang="cs-CZ" dirty="0" smtClean="0"/>
              <a:t> možné </a:t>
            </a:r>
            <a:r>
              <a:rPr lang="cs-CZ" dirty="0"/>
              <a:t>řešení pro místní obyvatele při hledání vhodné pobytové sociální služby pro své </a:t>
            </a:r>
            <a:r>
              <a:rPr lang="cs-CZ" dirty="0" smtClean="0"/>
              <a:t>nejbližší</a:t>
            </a:r>
          </a:p>
          <a:p>
            <a:pPr lvl="0"/>
            <a:r>
              <a:rPr lang="cs-CZ" dirty="0" smtClean="0"/>
              <a:t>Prokazatelně existující </a:t>
            </a:r>
            <a:r>
              <a:rPr lang="cs-CZ" dirty="0"/>
              <a:t>skupina osob se zdravotním postižením vytváří prioritu na řešení bezbariérových přístupů k lékařům, do úřadů apod. Výtah na zdravotním středisku je potom bonus, který mohou využívat všichni obyvatelé v </a:t>
            </a:r>
            <a:r>
              <a:rPr lang="cs-CZ" dirty="0" smtClean="0"/>
              <a:t>místě</a:t>
            </a:r>
          </a:p>
          <a:p>
            <a:r>
              <a:rPr lang="cs-CZ" dirty="0" smtClean="0"/>
              <a:t>Trvalý </a:t>
            </a:r>
            <a:r>
              <a:rPr lang="cs-CZ" dirty="0"/>
              <a:t>požadavek na kvalitu a pravidelnou údržbu chodníků a cest, aby se po nich mohl bezpečně s doprovodem pohybovat člověk na invalidním vozíků, a to během celého </a:t>
            </a:r>
            <a:r>
              <a:rPr lang="cs-CZ" dirty="0" smtClean="0"/>
              <a:t>roku</a:t>
            </a:r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Veškeré jmenované přínosy jsou trvalé.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překážky realizace záměru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Nepřijetí projektu zastupiteli města</a:t>
            </a:r>
          </a:p>
          <a:p>
            <a:r>
              <a:rPr lang="cs-CZ" dirty="0" smtClean="0"/>
              <a:t>Strach z negativních dopadů provozu zařízení u nejbližších sousedů</a:t>
            </a:r>
          </a:p>
          <a:p>
            <a:r>
              <a:rPr lang="cs-CZ" dirty="0" smtClean="0"/>
              <a:t>Strach místní komunity z nových obyvatel</a:t>
            </a:r>
            <a:endParaRPr lang="cs-CZ" dirty="0"/>
          </a:p>
          <a:p>
            <a:r>
              <a:rPr lang="cs-CZ" dirty="0" smtClean="0"/>
              <a:t>Komplikace při projednávání projektu pro územní a stavební rozhodnutí – nesouhlasná stanoviska účastníků stavebního řízení</a:t>
            </a:r>
            <a:endParaRPr lang="cs-CZ" dirty="0"/>
          </a:p>
          <a:p>
            <a:r>
              <a:rPr lang="cs-CZ" dirty="0" smtClean="0"/>
              <a:t>Lokální problémy spojené s výstavbou</a:t>
            </a:r>
          </a:p>
          <a:p>
            <a:r>
              <a:rPr lang="cs-CZ" dirty="0" smtClean="0"/>
              <a:t>Jiný nespecifikovaný problém individuálního charakteru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vzniku překážek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Otevřená komunikace směrem k představitelům města a veřejnosti</a:t>
            </a:r>
          </a:p>
          <a:p>
            <a:r>
              <a:rPr lang="cs-CZ" dirty="0" smtClean="0"/>
              <a:t>Dostatek relevantních informaci</a:t>
            </a:r>
          </a:p>
          <a:p>
            <a:r>
              <a:rPr lang="cs-CZ" dirty="0" smtClean="0"/>
              <a:t>Kvalitní </a:t>
            </a:r>
            <a:r>
              <a:rPr lang="cs-CZ" dirty="0" smtClean="0"/>
              <a:t>příprava projektové dokumentace a stavby</a:t>
            </a:r>
          </a:p>
          <a:p>
            <a:r>
              <a:rPr lang="cs-CZ" dirty="0" smtClean="0"/>
              <a:t>Vstřícná a otevřená komunikace s nejbližším okolím ve vztahu k realizaci výstavby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r>
              <a:rPr lang="cs-CZ" dirty="0" smtClean="0"/>
              <a:t>Kontakty:</a:t>
            </a:r>
          </a:p>
          <a:p>
            <a:r>
              <a:rPr lang="cs-CZ" dirty="0" smtClean="0"/>
              <a:t>Bc</a:t>
            </a:r>
            <a:r>
              <a:rPr lang="cs-CZ" dirty="0" smtClean="0"/>
              <a:t>. Marie Wetterová – tel 601130283</a:t>
            </a:r>
          </a:p>
          <a:p>
            <a:r>
              <a:rPr lang="cs-CZ" dirty="0" smtClean="0">
                <a:hlinkClick r:id="rId2"/>
              </a:rPr>
              <a:t>reditel@paprsek.</a:t>
            </a:r>
            <a:r>
              <a:rPr lang="cs-CZ" dirty="0" err="1" smtClean="0">
                <a:hlinkClick r:id="rId2"/>
              </a:rPr>
              <a:t>eu</a:t>
            </a:r>
            <a:endParaRPr lang="cs-CZ" dirty="0" smtClean="0"/>
          </a:p>
          <a:p>
            <a:r>
              <a:rPr lang="cs-CZ" dirty="0" smtClean="0"/>
              <a:t>Mgr. Lucie Doležalová – tel 602246954</a:t>
            </a:r>
          </a:p>
          <a:p>
            <a:r>
              <a:rPr lang="cs-CZ" u="sng" dirty="0" err="1" smtClean="0">
                <a:solidFill>
                  <a:schemeClr val="tx2"/>
                </a:solidFill>
              </a:rPr>
              <a:t>s</a:t>
            </a:r>
            <a:r>
              <a:rPr lang="cs-CZ" u="sng" dirty="0" err="1" smtClean="0">
                <a:solidFill>
                  <a:schemeClr val="tx2"/>
                </a:solidFill>
              </a:rPr>
              <a:t>ocialni.chb</a:t>
            </a:r>
            <a:r>
              <a:rPr lang="cs-CZ" u="sng" dirty="0" smtClean="0">
                <a:solidFill>
                  <a:schemeClr val="tx2"/>
                </a:solidFill>
              </a:rPr>
              <a:t>@paprsek.</a:t>
            </a:r>
            <a:r>
              <a:rPr lang="cs-CZ" u="sng" dirty="0" err="1" smtClean="0">
                <a:solidFill>
                  <a:schemeClr val="tx2"/>
                </a:solidFill>
              </a:rPr>
              <a:t>eu</a:t>
            </a:r>
            <a:endParaRPr lang="cs-CZ" u="sng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444208" cy="482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Historie našeho zařízení se začala psát v roce 1960, kdy byla budova zámku v </a:t>
            </a:r>
            <a:r>
              <a:rPr lang="cs-CZ" dirty="0" err="1"/>
              <a:t>Borotíně</a:t>
            </a:r>
            <a:r>
              <a:rPr lang="cs-CZ" dirty="0"/>
              <a:t> převzata odborem sociálního zabezpečení Okresního národního výboru v Blansku na zřízení ústavu sociální </a:t>
            </a:r>
            <a:r>
              <a:rPr lang="cs-CZ" dirty="0" smtClean="0"/>
              <a:t>péče. První klienti přišli do ústavu 9.9.1963. </a:t>
            </a:r>
          </a:p>
          <a:p>
            <a:r>
              <a:rPr lang="cs-CZ" dirty="0"/>
              <a:t>V srpnu roku 2000 se klienti i zaměstnanci nastěhovali do nových prostor Ústavu sociální péče ve Velkých </a:t>
            </a:r>
            <a:r>
              <a:rPr lang="cs-CZ" dirty="0" err="1"/>
              <a:t>Opatovicích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Paprsek</a:t>
            </a:r>
            <a:r>
              <a:rPr lang="cs-CZ" dirty="0"/>
              <a:t>, příspěvková organizace Velké Opatovice vznikla na základě zřizovací listiny vydané Jihomoravským krajem dne 9. listopadu 2006 s účinností od 1. ledna 2007. 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 koho pečujeme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cs-CZ" b="1" dirty="0"/>
              <a:t>O osoby s kombinovaným postižením.</a:t>
            </a:r>
            <a:r>
              <a:rPr lang="cs-CZ" dirty="0"/>
              <a:t> Jsou to ženy a muži od 19 let s mentálním postižením v kombinaci s tělesným a smyslovým postižením, kteří mají sníženou soběstačnost a potřebují pravidelnou pomoc.</a:t>
            </a:r>
          </a:p>
          <a:p>
            <a:pPr fontAlgn="base"/>
            <a:r>
              <a:rPr lang="cs-CZ" b="1" dirty="0"/>
              <a:t>O osoby s mentálním postižením.</a:t>
            </a:r>
            <a:r>
              <a:rPr lang="cs-CZ" dirty="0"/>
              <a:t> Jsou to ženy a muži od 19 let s mentálním postižením, kteří mají sníženou soběstačnost a potřebují pravidelnou pomoc jiné osoby.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Domov pro osoby se zdravotním postižením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600" dirty="0" smtClean="0"/>
              <a:t>Místo poskytování : </a:t>
            </a:r>
            <a:r>
              <a:rPr lang="cs-CZ" sz="2600" b="1" dirty="0" smtClean="0"/>
              <a:t>Velké Opatovice</a:t>
            </a:r>
          </a:p>
          <a:p>
            <a:pPr>
              <a:buNone/>
            </a:pPr>
            <a:r>
              <a:rPr lang="cs-CZ" sz="2600" dirty="0" smtClean="0"/>
              <a:t>Celková kapacita : 88 klientů</a:t>
            </a:r>
          </a:p>
          <a:p>
            <a:pPr>
              <a:buNone/>
            </a:pPr>
            <a:endParaRPr lang="cs-CZ" sz="2600" dirty="0" smtClean="0"/>
          </a:p>
        </p:txBody>
      </p:sp>
      <p:pic>
        <p:nvPicPr>
          <p:cNvPr id="4" name="Obrázek 3" descr="DSCN6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777" y="2656629"/>
            <a:ext cx="5203463" cy="377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4680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sz="4800" b="1" dirty="0" smtClean="0"/>
              <a:t>Chráněné bydlení </a:t>
            </a:r>
          </a:p>
          <a:p>
            <a:pPr>
              <a:buNone/>
            </a:pPr>
            <a:endParaRPr lang="cs-CZ" sz="4800" b="1" dirty="0"/>
          </a:p>
          <a:p>
            <a:pPr>
              <a:buNone/>
            </a:pPr>
            <a:r>
              <a:rPr lang="cs-CZ" dirty="0" smtClean="0"/>
              <a:t>Celková kapacita 20 klientů</a:t>
            </a:r>
          </a:p>
          <a:p>
            <a:pPr>
              <a:buNone/>
            </a:pPr>
            <a:r>
              <a:rPr lang="cs-CZ" dirty="0" smtClean="0"/>
              <a:t>Místo poskytování: </a:t>
            </a:r>
            <a:r>
              <a:rPr lang="cs-CZ" b="1" dirty="0" smtClean="0"/>
              <a:t>Velké Opatovice </a:t>
            </a:r>
          </a:p>
          <a:p>
            <a:pPr>
              <a:buNone/>
            </a:pPr>
            <a:r>
              <a:rPr lang="cs-CZ" dirty="0" smtClean="0"/>
              <a:t>Kapacita : Dvě domácnosti v BD , v každé domácnosti 4 klienti</a:t>
            </a:r>
          </a:p>
          <a:p>
            <a:pPr>
              <a:buNone/>
            </a:pPr>
            <a:r>
              <a:rPr lang="cs-CZ" dirty="0" smtClean="0"/>
              <a:t>Místo poskytování : </a:t>
            </a:r>
            <a:r>
              <a:rPr lang="cs-CZ" b="1" dirty="0" smtClean="0"/>
              <a:t>Boskovice</a:t>
            </a:r>
          </a:p>
          <a:p>
            <a:pPr>
              <a:buNone/>
            </a:pPr>
            <a:r>
              <a:rPr lang="cs-CZ" dirty="0" smtClean="0"/>
              <a:t>Kapacita: Dvě domácnosti ve dvougeneračním RD, v každé domácnosti 4 klienti</a:t>
            </a:r>
          </a:p>
          <a:p>
            <a:pPr>
              <a:buNone/>
            </a:pPr>
            <a:r>
              <a:rPr lang="cs-CZ" dirty="0" smtClean="0"/>
              <a:t>Místo Poskytování: </a:t>
            </a:r>
            <a:r>
              <a:rPr lang="cs-CZ" b="1" dirty="0" smtClean="0"/>
              <a:t>Benešov u Boskovic</a:t>
            </a:r>
          </a:p>
          <a:p>
            <a:pPr>
              <a:buNone/>
            </a:pPr>
            <a:r>
              <a:rPr lang="cs-CZ" dirty="0" smtClean="0"/>
              <a:t>Kapacita : Jedna domácnost v RD pro 4 klienty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D Beneš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531237" cy="264842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528392" cy="28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RD Boskov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85746" y="3194974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Transformace sociálních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Transformace </a:t>
            </a:r>
            <a:r>
              <a:rPr lang="cs-CZ" dirty="0"/>
              <a:t>sociálních služeb je změna ústavní péče v bydlení a podporu poskytovanou v přirozeném prostředí. Lidé s postižením díky transformaci přecházejí z velkých ústavů do bytů či rodinných domů v běžné zástavbě a žijí způsobem života, který je obvyklý pro jejich vrstevníky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Paprsek, příspěvková organizace,Velké Opatovice byla v dubnu 2013 zařazena do individuálního projektu MPSV s názvem Transformace sociálních služeb.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578298"/>
          </a:xfrm>
        </p:spPr>
        <p:txBody>
          <a:bodyPr>
            <a:normAutofit/>
          </a:bodyPr>
          <a:lstStyle/>
          <a:p>
            <a:r>
              <a:rPr lang="cs-CZ" b="1" dirty="0" smtClean="0"/>
              <a:t>Domov pro osoby se zdravotním postižením komunitního typu v </a:t>
            </a:r>
            <a:r>
              <a:rPr lang="cs-CZ" b="1" dirty="0" err="1" smtClean="0"/>
              <a:t>Kunštátě</a:t>
            </a:r>
            <a:r>
              <a:rPr lang="cs-CZ" b="1" dirty="0" smtClean="0"/>
              <a:t> – záměr výstavby</a:t>
            </a:r>
            <a:endParaRPr lang="cs-CZ" b="1" dirty="0"/>
          </a:p>
        </p:txBody>
      </p:sp>
      <p:pic>
        <p:nvPicPr>
          <p:cNvPr id="5" name="Zástupný symbol pro obsah 4" descr="_DSC5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17352"/>
            <a:ext cx="5406458" cy="36088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1245</Words>
  <Application>Microsoft Office PowerPoint</Application>
  <PresentationFormat>Předvádění na obrazovce (4:3)</PresentationFormat>
  <Paragraphs>156</Paragraphs>
  <Slides>29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Motiv sady Office</vt:lpstr>
      <vt:lpstr>Acrobat Document</vt:lpstr>
      <vt:lpstr>Snímek 1</vt:lpstr>
      <vt:lpstr>Kdo jsme</vt:lpstr>
      <vt:lpstr>Snímek 3</vt:lpstr>
      <vt:lpstr>O koho pečujeme </vt:lpstr>
      <vt:lpstr>Domov pro osoby se zdravotním postižením </vt:lpstr>
      <vt:lpstr>Snímek 6</vt:lpstr>
      <vt:lpstr>Snímek 7</vt:lpstr>
      <vt:lpstr>Transformace sociálních služeb</vt:lpstr>
      <vt:lpstr>Domov pro osoby se zdravotním postižením komunitního typu v Kunštátě – záměr výstavby</vt:lpstr>
      <vt:lpstr>Kritéria</vt:lpstr>
      <vt:lpstr>Kritéria pro výběr lokality</vt:lpstr>
      <vt:lpstr>Kritéria pro výběr konkrétního místa (existující byt či RD, nebo pozemek)</vt:lpstr>
      <vt:lpstr>Jak dlouho a kde všude jsme hledali?</vt:lpstr>
      <vt:lpstr>Místo  možné výstavby - Kunštát</vt:lpstr>
      <vt:lpstr>Kdo bude financovat stavbu</vt:lpstr>
      <vt:lpstr>Jak bude stavba vypadat?</vt:lpstr>
      <vt:lpstr>Snímek 17</vt:lpstr>
      <vt:lpstr>Jak bude zajištěna péče o klienty?</vt:lpstr>
      <vt:lpstr>Snímek 19</vt:lpstr>
      <vt:lpstr>Jak bude služba finančně zajištěna?</vt:lpstr>
      <vt:lpstr>Vliv každodenního provozu na okolí</vt:lpstr>
      <vt:lpstr>Předpokládaný časový harmonogram</vt:lpstr>
      <vt:lpstr>Kunštát - klienti</vt:lpstr>
      <vt:lpstr>Přínosy pro místní komunitu - okamžité</vt:lpstr>
      <vt:lpstr>Přínosy pro místní komunitu - následné</vt:lpstr>
      <vt:lpstr>Možné překážky realizace záměru</vt:lpstr>
      <vt:lpstr>Prevence vzniku překážek</vt:lpstr>
      <vt:lpstr>Děkujeme za pozornost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MarieWetterova</dc:creator>
  <cp:lastModifiedBy>MarieWetterova</cp:lastModifiedBy>
  <cp:revision>98</cp:revision>
  <dcterms:created xsi:type="dcterms:W3CDTF">2021-01-22T14:31:59Z</dcterms:created>
  <dcterms:modified xsi:type="dcterms:W3CDTF">2021-03-02T10:05:10Z</dcterms:modified>
</cp:coreProperties>
</file>